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71" r:id="rId5"/>
    <p:sldId id="269" r:id="rId6"/>
    <p:sldId id="272" r:id="rId7"/>
    <p:sldId id="276" r:id="rId8"/>
    <p:sldId id="273" r:id="rId9"/>
    <p:sldId id="274" r:id="rId10"/>
    <p:sldId id="275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4" autoAdjust="0"/>
    <p:restoredTop sz="94660"/>
  </p:normalViewPr>
  <p:slideViewPr>
    <p:cSldViewPr>
      <p:cViewPr varScale="1">
        <p:scale>
          <a:sx n="96" d="100"/>
          <a:sy n="96" d="100"/>
        </p:scale>
        <p:origin x="63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5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7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8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8226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2659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37.wmf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1.bin"/><Relationship Id="rId10" Type="http://schemas.openxmlformats.org/officeDocument/2006/relationships/image" Target="../media/image33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7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4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0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0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1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6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3.wmf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22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31.w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27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Factoring ax²+bx + 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6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2114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876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7" name="Curved Up Arrow 16"/>
          <p:cNvSpPr/>
          <p:nvPr/>
        </p:nvSpPr>
        <p:spPr>
          <a:xfrm>
            <a:off x="2895600" y="3714750"/>
            <a:ext cx="1905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4019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</a:t>
            </a:r>
          </a:p>
        </p:txBody>
      </p:sp>
      <p:graphicFrame>
        <p:nvGraphicFramePr>
          <p:cNvPr id="160777" name="Object 9"/>
          <p:cNvGraphicFramePr>
            <a:graphicFrameLocks noChangeAspect="1"/>
          </p:cNvGraphicFramePr>
          <p:nvPr/>
        </p:nvGraphicFramePr>
        <p:xfrm>
          <a:off x="228600" y="1276350"/>
          <a:ext cx="3276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5" name="Equation" r:id="rId5" imgW="1091880" imgH="203040" progId="Equation.DSMT4">
                  <p:embed/>
                </p:oleObj>
              </mc:Choice>
              <mc:Fallback>
                <p:oleObj name="Equation" r:id="rId5" imgW="10918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76350"/>
                        <a:ext cx="3276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8" name="Object 10"/>
          <p:cNvGraphicFramePr>
            <a:graphicFrameLocks noChangeAspect="1"/>
          </p:cNvGraphicFramePr>
          <p:nvPr/>
        </p:nvGraphicFramePr>
        <p:xfrm>
          <a:off x="1524000" y="2038350"/>
          <a:ext cx="187113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6" name="Equation" r:id="rId7" imgW="863280" imgH="228600" progId="Equation.DSMT4">
                  <p:embed/>
                </p:oleObj>
              </mc:Choice>
              <mc:Fallback>
                <p:oleObj name="Equation" r:id="rId7" imgW="86328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38350"/>
                        <a:ext cx="1871133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9" name="Object 11"/>
          <p:cNvGraphicFramePr>
            <a:graphicFrameLocks noChangeAspect="1"/>
          </p:cNvGraphicFramePr>
          <p:nvPr/>
        </p:nvGraphicFramePr>
        <p:xfrm>
          <a:off x="5397499" y="2114550"/>
          <a:ext cx="2451101" cy="4560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7" name="Equation" r:id="rId9" imgW="1091880" imgH="203040" progId="Equation.DSMT4">
                  <p:embed/>
                </p:oleObj>
              </mc:Choice>
              <mc:Fallback>
                <p:oleObj name="Equation" r:id="rId9" imgW="10918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499" y="2114550"/>
                        <a:ext cx="2451101" cy="4560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urved Down Arrow 15"/>
          <p:cNvSpPr/>
          <p:nvPr/>
        </p:nvSpPr>
        <p:spPr>
          <a:xfrm>
            <a:off x="3505200" y="2800350"/>
            <a:ext cx="762000" cy="152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60780" name="Object 12"/>
          <p:cNvGraphicFramePr>
            <a:graphicFrameLocks noChangeAspect="1"/>
          </p:cNvGraphicFramePr>
          <p:nvPr/>
        </p:nvGraphicFramePr>
        <p:xfrm>
          <a:off x="2209800" y="3028950"/>
          <a:ext cx="3124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8" name="Equation" r:id="rId11" imgW="1041120" imgH="203040" progId="Equation.DSMT4">
                  <p:embed/>
                </p:oleObj>
              </mc:Choice>
              <mc:Fallback>
                <p:oleObj name="Equation" r:id="rId11" imgW="104112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028950"/>
                        <a:ext cx="31242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1" name="Object 13"/>
          <p:cNvGraphicFramePr>
            <a:graphicFrameLocks noChangeAspect="1"/>
          </p:cNvGraphicFramePr>
          <p:nvPr/>
        </p:nvGraphicFramePr>
        <p:xfrm>
          <a:off x="3505200" y="2495550"/>
          <a:ext cx="641350" cy="309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9" name="Equation" r:id="rId13" imgW="368280" imgH="177480" progId="Equation.DSMT4">
                  <p:embed/>
                </p:oleObj>
              </mc:Choice>
              <mc:Fallback>
                <p:oleObj name="Equation" r:id="rId13" imgW="36828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495550"/>
                        <a:ext cx="641350" cy="3096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2" name="Object 14"/>
          <p:cNvGraphicFramePr>
            <a:graphicFrameLocks noChangeAspect="1"/>
          </p:cNvGraphicFramePr>
          <p:nvPr/>
        </p:nvGraphicFramePr>
        <p:xfrm>
          <a:off x="3505200" y="3867150"/>
          <a:ext cx="498929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10" name="Equation" r:id="rId15" imgW="279360" imgH="177480" progId="Equation.DSMT4">
                  <p:embed/>
                </p:oleObj>
              </mc:Choice>
              <mc:Fallback>
                <p:oleObj name="Equation" r:id="rId15" imgW="279360" imgH="17748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867150"/>
                        <a:ext cx="498929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3" name="Object 15"/>
          <p:cNvGraphicFramePr>
            <a:graphicFrameLocks noChangeAspect="1"/>
          </p:cNvGraphicFramePr>
          <p:nvPr/>
        </p:nvGraphicFramePr>
        <p:xfrm>
          <a:off x="2362200" y="4171950"/>
          <a:ext cx="3048000" cy="449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11" name="Equation" r:id="rId17" imgW="1206360" imgH="177480" progId="Equation.DSMT4">
                  <p:embed/>
                </p:oleObj>
              </mc:Choice>
              <mc:Fallback>
                <p:oleObj name="Equation" r:id="rId17" imgW="1206360" imgH="1774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71950"/>
                        <a:ext cx="3048000" cy="4491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 animBg="1"/>
      <p:bldP spid="19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 polynomials in ax^2+bx+c form.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</a:t>
            </a:r>
            <a:r>
              <a:rPr lang="en-US" sz="2400"/>
              <a:t>actoring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First term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Middle term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Last term</a:t>
            </a:r>
          </a:p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Factoring ax^2+bx+c: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04800" y="1428750"/>
            <a:ext cx="8458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let:</a:t>
            </a:r>
          </a:p>
          <a:p>
            <a:endParaRPr lang="en-US" sz="2400" b="1" dirty="0"/>
          </a:p>
          <a:p>
            <a:endParaRPr lang="en-US" sz="2400" dirty="0"/>
          </a:p>
          <a:p>
            <a:r>
              <a:rPr lang="en-US" sz="2400" dirty="0"/>
              <a:t> where </a:t>
            </a:r>
            <a:r>
              <a:rPr lang="en-US" sz="2400" b="1" i="1" dirty="0"/>
              <a:t>bx</a:t>
            </a:r>
            <a:r>
              <a:rPr lang="en-US" sz="2400" i="1" dirty="0"/>
              <a:t> </a:t>
            </a:r>
            <a:r>
              <a:rPr lang="en-US" sz="2400" dirty="0"/>
              <a:t> is the sum </a:t>
            </a:r>
            <a:r>
              <a:rPr lang="en-US" sz="2400" b="1" i="1" dirty="0"/>
              <a:t>(f)(</a:t>
            </a:r>
            <a:r>
              <a:rPr lang="en-US" sz="2400" b="1" i="1" dirty="0" err="1"/>
              <a:t>gx</a:t>
            </a:r>
            <a:r>
              <a:rPr lang="en-US" sz="2400" b="1" i="1" dirty="0"/>
              <a:t>) </a:t>
            </a:r>
            <a:r>
              <a:rPr lang="en-US" sz="2400" dirty="0"/>
              <a:t>and </a:t>
            </a:r>
            <a:r>
              <a:rPr lang="en-US" sz="2400" b="1" i="1" dirty="0"/>
              <a:t>(ex)(h) </a:t>
            </a:r>
            <a:r>
              <a:rPr lang="en-US" sz="2400" dirty="0"/>
              <a:t>; </a:t>
            </a:r>
            <a:r>
              <a:rPr lang="en-US" sz="2400" b="1" i="1" dirty="0"/>
              <a:t>ax²</a:t>
            </a:r>
            <a:r>
              <a:rPr lang="en-US" sz="2400" dirty="0"/>
              <a:t> is the product of </a:t>
            </a:r>
            <a:r>
              <a:rPr lang="en-US" sz="2400" b="1" i="1" dirty="0"/>
              <a:t>ex</a:t>
            </a:r>
            <a:r>
              <a:rPr lang="en-US" sz="2400" dirty="0"/>
              <a:t> and </a:t>
            </a:r>
            <a:r>
              <a:rPr lang="en-US" sz="2400" b="1" i="1" dirty="0" err="1"/>
              <a:t>gx</a:t>
            </a:r>
            <a:r>
              <a:rPr lang="en-US" sz="2400" dirty="0"/>
              <a:t>; and</a:t>
            </a:r>
            <a:r>
              <a:rPr lang="en-US" sz="2400" b="1" dirty="0"/>
              <a:t> c </a:t>
            </a:r>
            <a:r>
              <a:rPr lang="en-US" sz="2400" dirty="0"/>
              <a:t>is a product of </a:t>
            </a:r>
            <a:r>
              <a:rPr lang="en-US" sz="2400" b="1" i="1" dirty="0"/>
              <a:t>f</a:t>
            </a:r>
            <a:r>
              <a:rPr lang="en-US" sz="2400" dirty="0"/>
              <a:t>  and </a:t>
            </a:r>
            <a:r>
              <a:rPr lang="en-US" sz="2400" b="1" i="1" dirty="0"/>
              <a:t>h</a:t>
            </a:r>
            <a:r>
              <a:rPr lang="en-US" sz="2400" dirty="0"/>
              <a:t> . </a:t>
            </a:r>
          </a:p>
          <a:p>
            <a:r>
              <a:rPr lang="en-US" sz="2400" dirty="0"/>
              <a:t> </a:t>
            </a:r>
          </a:p>
        </p:txBody>
      </p:sp>
      <p:graphicFrame>
        <p:nvGraphicFramePr>
          <p:cNvPr id="92166" name="Object 6"/>
          <p:cNvGraphicFramePr>
            <a:graphicFrameLocks noChangeAspect="1"/>
          </p:cNvGraphicFramePr>
          <p:nvPr/>
        </p:nvGraphicFramePr>
        <p:xfrm>
          <a:off x="1143000" y="1276350"/>
          <a:ext cx="525356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0" name="Equation" r:id="rId5" imgW="1854000" imgH="228600" progId="Equation.DSMT4">
                  <p:embed/>
                </p:oleObj>
              </mc:Choice>
              <mc:Fallback>
                <p:oleObj name="Equation" r:id="rId5" imgW="185400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276350"/>
                        <a:ext cx="5253566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Factoring ax^2+bx+c: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4800" y="971550"/>
                <a:ext cx="8686800" cy="3055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Step 1: </a:t>
                </a:r>
                <a:r>
                  <a:rPr lang="en-US" sz="2400" dirty="0"/>
                  <a:t>split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 into its factors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𝑒𝑥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𝑔𝑥</m:t>
                    </m:r>
                  </m:oMath>
                </a14:m>
                <a:r>
                  <a:rPr lang="en-US" sz="2400" dirty="0"/>
                  <a:t>;</a:t>
                </a:r>
              </a:p>
              <a:p>
                <a:r>
                  <a:rPr lang="en-US" sz="2400" b="1" dirty="0"/>
                  <a:t>Step 2: </a:t>
                </a:r>
                <a:r>
                  <a:rPr lang="en-US" sz="2400" dirty="0"/>
                  <a:t>Split the last term </a:t>
                </a:r>
                <a:r>
                  <a:rPr lang="en-US" sz="2400" b="1" i="1" dirty="0"/>
                  <a:t>c</a:t>
                </a:r>
                <a:r>
                  <a:rPr lang="en-US" sz="2400" dirty="0"/>
                  <a:t>, into two factors </a:t>
                </a:r>
                <a:r>
                  <a:rPr lang="en-US" sz="2400" b="1" i="1" dirty="0"/>
                  <a:t>f</a:t>
                </a:r>
                <a:r>
                  <a:rPr lang="en-US" sz="2400" dirty="0"/>
                  <a:t> and </a:t>
                </a:r>
                <a:r>
                  <a:rPr lang="en-US" sz="2400" b="1" i="1" dirty="0"/>
                  <a:t>h</a:t>
                </a:r>
                <a:r>
                  <a:rPr lang="en-US" sz="2400" dirty="0"/>
                  <a:t> whose product is </a:t>
                </a:r>
                <a:r>
                  <a:rPr lang="en-US" sz="2400" b="1" i="1" dirty="0"/>
                  <a:t>c;</a:t>
                </a:r>
                <a:endParaRPr lang="en-US" sz="2400" dirty="0"/>
              </a:p>
              <a:p>
                <a:r>
                  <a:rPr lang="en-US" sz="2400" b="1" dirty="0"/>
                  <a:t>Step 3: </a:t>
                </a:r>
                <a:r>
                  <a:rPr lang="en-US" sz="2400" dirty="0"/>
                  <a:t>make sure that the sum of the product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𝒇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𝒈𝒙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𝒆𝒙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)(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𝒉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is equal to the middle term </a:t>
                </a:r>
                <a:r>
                  <a:rPr lang="en-US" sz="2400" b="1" i="1" dirty="0"/>
                  <a:t>bx</a:t>
                </a:r>
                <a:r>
                  <a:rPr lang="en-US" sz="2400" dirty="0"/>
                  <a:t>.</a:t>
                </a:r>
              </a:p>
              <a:p>
                <a:r>
                  <a:rPr lang="en-US" sz="2400" b="1" dirty="0"/>
                  <a:t>Step 3: </a:t>
                </a:r>
                <a:r>
                  <a:rPr lang="en-US" sz="2400" dirty="0"/>
                  <a:t>Write the usual binomial factor such as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𝒆𝒙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</m:d>
                    <m:r>
                      <a:rPr lang="en-US" sz="24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𝒈𝒙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𝒉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where </a:t>
                </a:r>
                <a:r>
                  <a:rPr lang="en-US" sz="2400" b="1" i="1" dirty="0"/>
                  <a:t>bx</a:t>
                </a:r>
                <a:r>
                  <a:rPr lang="en-US" sz="2400" dirty="0"/>
                  <a:t> is the sum of the middle term (inner and outer term).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971550"/>
                <a:ext cx="8686800" cy="3055324"/>
              </a:xfrm>
              <a:prstGeom prst="rect">
                <a:avLst/>
              </a:prstGeom>
              <a:blipFill rotWithShape="1">
                <a:blip r:embed="rId5"/>
                <a:stretch>
                  <a:fillRect l="-1053" t="-1195" r="-351" b="-3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21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254303"/>
              </p:ext>
            </p:extLst>
          </p:nvPr>
        </p:nvGraphicFramePr>
        <p:xfrm>
          <a:off x="1951567" y="3970846"/>
          <a:ext cx="4326466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0" name="Equation" r:id="rId6" imgW="1854000" imgH="228600" progId="Equation.DSMT4">
                  <p:embed/>
                </p:oleObj>
              </mc:Choice>
              <mc:Fallback>
                <p:oleObj name="Equation" r:id="rId6" imgW="1854000" imgH="228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567" y="3970846"/>
                        <a:ext cx="4326466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381000" y="1428750"/>
          <a:ext cx="27384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9" name="Equation" r:id="rId5" imgW="876240" imgH="203040" progId="Equation.DSMT4">
                  <p:embed/>
                </p:oleObj>
              </mc:Choice>
              <mc:Fallback>
                <p:oleObj name="Equation" r:id="rId5" imgW="87624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28750"/>
                        <a:ext cx="2738438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4759325" y="1428750"/>
          <a:ext cx="29368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0" name="Equation" r:id="rId7" imgW="939600" imgH="203040" progId="Equation.DSMT4">
                  <p:embed/>
                </p:oleObj>
              </mc:Choice>
              <mc:Fallback>
                <p:oleObj name="Equation" r:id="rId7" imgW="93960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325" y="1428750"/>
                        <a:ext cx="2936875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304800" y="2647950"/>
          <a:ext cx="297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1" name="Equation" r:id="rId9" imgW="990360" imgH="203040" progId="Equation.DSMT4">
                  <p:embed/>
                </p:oleObj>
              </mc:Choice>
              <mc:Fallback>
                <p:oleObj name="Equation" r:id="rId9" imgW="99036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647950"/>
                        <a:ext cx="2971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2" name="Object 10"/>
          <p:cNvGraphicFramePr>
            <a:graphicFrameLocks noChangeAspect="1"/>
          </p:cNvGraphicFramePr>
          <p:nvPr/>
        </p:nvGraphicFramePr>
        <p:xfrm>
          <a:off x="4785783" y="2686050"/>
          <a:ext cx="298661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2" name="Equation" r:id="rId11" imgW="1054080" imgH="228600" progId="Equation.DSMT4">
                  <p:embed/>
                </p:oleObj>
              </mc:Choice>
              <mc:Fallback>
                <p:oleObj name="Equation" r:id="rId11" imgW="105408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783" y="2686050"/>
                        <a:ext cx="298661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3" name="Object 11"/>
          <p:cNvGraphicFramePr>
            <a:graphicFrameLocks noChangeAspect="1"/>
          </p:cNvGraphicFramePr>
          <p:nvPr/>
        </p:nvGraphicFramePr>
        <p:xfrm>
          <a:off x="304800" y="3790950"/>
          <a:ext cx="327660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43" name="Equation" r:id="rId13" imgW="1091880" imgH="203040" progId="Equation.DSMT4">
                  <p:embed/>
                </p:oleObj>
              </mc:Choice>
              <mc:Fallback>
                <p:oleObj name="Equation" r:id="rId13" imgW="10918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790950"/>
                        <a:ext cx="327660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2114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876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6" name="Curved Down Arrow 15"/>
          <p:cNvSpPr/>
          <p:nvPr/>
        </p:nvSpPr>
        <p:spPr>
          <a:xfrm>
            <a:off x="3505200" y="2876550"/>
            <a:ext cx="762000" cy="152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4019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</a:t>
            </a:r>
          </a:p>
        </p:txBody>
      </p:sp>
      <p:sp>
        <p:nvSpPr>
          <p:cNvPr id="17" name="Curved Up Arrow 16"/>
          <p:cNvSpPr/>
          <p:nvPr/>
        </p:nvSpPr>
        <p:spPr>
          <a:xfrm>
            <a:off x="2895600" y="3714750"/>
            <a:ext cx="1905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57716" name="Object 20"/>
          <p:cNvGraphicFramePr>
            <a:graphicFrameLocks noChangeAspect="1"/>
          </p:cNvGraphicFramePr>
          <p:nvPr/>
        </p:nvGraphicFramePr>
        <p:xfrm>
          <a:off x="381000" y="1428750"/>
          <a:ext cx="27384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4" name="Equation" r:id="rId5" imgW="876240" imgH="203040" progId="Equation.DSMT4">
                  <p:embed/>
                </p:oleObj>
              </mc:Choice>
              <mc:Fallback>
                <p:oleObj name="Equation" r:id="rId5" imgW="876240" imgH="20304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28750"/>
                        <a:ext cx="2738438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7" name="Object 21"/>
          <p:cNvGraphicFramePr>
            <a:graphicFrameLocks noChangeAspect="1"/>
          </p:cNvGraphicFramePr>
          <p:nvPr/>
        </p:nvGraphicFramePr>
        <p:xfrm>
          <a:off x="1447800" y="2038350"/>
          <a:ext cx="1905000" cy="496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5" name="Equation" r:id="rId7" imgW="876240" imgH="228600" progId="Equation.DSMT4">
                  <p:embed/>
                </p:oleObj>
              </mc:Choice>
              <mc:Fallback>
                <p:oleObj name="Equation" r:id="rId7" imgW="876240" imgH="22860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038350"/>
                        <a:ext cx="1905000" cy="4969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8" name="Object 22"/>
          <p:cNvGraphicFramePr>
            <a:graphicFrameLocks noChangeAspect="1"/>
          </p:cNvGraphicFramePr>
          <p:nvPr/>
        </p:nvGraphicFramePr>
        <p:xfrm>
          <a:off x="5838825" y="2114550"/>
          <a:ext cx="14001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6" name="Equation" r:id="rId9" imgW="622080" imgH="203040" progId="Equation.DSMT4">
                  <p:embed/>
                </p:oleObj>
              </mc:Choice>
              <mc:Fallback>
                <p:oleObj name="Equation" r:id="rId9" imgW="622080" imgH="20304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8825" y="2114550"/>
                        <a:ext cx="14001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9" name="Object 23"/>
          <p:cNvGraphicFramePr>
            <a:graphicFrameLocks noChangeAspect="1"/>
          </p:cNvGraphicFramePr>
          <p:nvPr/>
        </p:nvGraphicFramePr>
        <p:xfrm>
          <a:off x="2438400" y="3028950"/>
          <a:ext cx="274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7" name="Equation" r:id="rId11" imgW="914400" imgH="203040" progId="Equation.DSMT4">
                  <p:embed/>
                </p:oleObj>
              </mc:Choice>
              <mc:Fallback>
                <p:oleObj name="Equation" r:id="rId11" imgW="914400" imgH="203040" progId="Equation.DSMT4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028950"/>
                        <a:ext cx="27432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20" name="Object 24"/>
          <p:cNvGraphicFramePr>
            <a:graphicFrameLocks noChangeAspect="1"/>
          </p:cNvGraphicFramePr>
          <p:nvPr/>
        </p:nvGraphicFramePr>
        <p:xfrm>
          <a:off x="3657600" y="2495550"/>
          <a:ext cx="457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8" name="Equation" r:id="rId13" imgW="203040" imgH="177480" progId="Equation.DSMT4">
                  <p:embed/>
                </p:oleObj>
              </mc:Choice>
              <mc:Fallback>
                <p:oleObj name="Equation" r:id="rId13" imgW="203040" imgH="177480" progId="Equation.DSMT4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95550"/>
                        <a:ext cx="4572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21" name="Object 25"/>
          <p:cNvGraphicFramePr>
            <a:graphicFrameLocks noChangeAspect="1"/>
          </p:cNvGraphicFramePr>
          <p:nvPr/>
        </p:nvGraphicFramePr>
        <p:xfrm>
          <a:off x="3556000" y="3816350"/>
          <a:ext cx="406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9" name="Equation" r:id="rId15" imgW="203040" imgH="177480" progId="Equation.DSMT4">
                  <p:embed/>
                </p:oleObj>
              </mc:Choice>
              <mc:Fallback>
                <p:oleObj name="Equation" r:id="rId15" imgW="203040" imgH="177480" progId="Equation.DSMT4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0" y="3816350"/>
                        <a:ext cx="406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22" name="Object 26"/>
          <p:cNvGraphicFramePr>
            <a:graphicFrameLocks noChangeAspect="1"/>
          </p:cNvGraphicFramePr>
          <p:nvPr/>
        </p:nvGraphicFramePr>
        <p:xfrm>
          <a:off x="2819400" y="4248150"/>
          <a:ext cx="2057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50" name="Equation" r:id="rId17" imgW="799920" imgH="177480" progId="Equation.DSMT4">
                  <p:embed/>
                </p:oleObj>
              </mc:Choice>
              <mc:Fallback>
                <p:oleObj name="Equation" r:id="rId17" imgW="799920" imgH="177480" progId="Equation.DSMT4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248150"/>
                        <a:ext cx="2057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7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7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7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7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 animBg="1"/>
      <p:bldP spid="19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2114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876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6" name="Curved Down Arrow 15"/>
          <p:cNvSpPr/>
          <p:nvPr/>
        </p:nvSpPr>
        <p:spPr>
          <a:xfrm>
            <a:off x="3505200" y="2876550"/>
            <a:ext cx="762000" cy="152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4019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</a:t>
            </a:r>
          </a:p>
        </p:txBody>
      </p:sp>
      <p:graphicFrame>
        <p:nvGraphicFramePr>
          <p:cNvPr id="157709" name="Object 13"/>
          <p:cNvGraphicFramePr>
            <a:graphicFrameLocks noChangeAspect="1"/>
          </p:cNvGraphicFramePr>
          <p:nvPr/>
        </p:nvGraphicFramePr>
        <p:xfrm>
          <a:off x="533400" y="1428750"/>
          <a:ext cx="29368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2" name="Equation" r:id="rId5" imgW="939600" imgH="203040" progId="Equation.DSMT4">
                  <p:embed/>
                </p:oleObj>
              </mc:Choice>
              <mc:Fallback>
                <p:oleObj name="Equation" r:id="rId5" imgW="939600" imgH="203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428750"/>
                        <a:ext cx="2936875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0" name="Object 14"/>
          <p:cNvGraphicFramePr>
            <a:graphicFrameLocks noChangeAspect="1"/>
          </p:cNvGraphicFramePr>
          <p:nvPr/>
        </p:nvGraphicFramePr>
        <p:xfrm>
          <a:off x="1524000" y="2076450"/>
          <a:ext cx="1879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3" name="Equation" r:id="rId7" imgW="939600" imgH="228600" progId="Equation.DSMT4">
                  <p:embed/>
                </p:oleObj>
              </mc:Choice>
              <mc:Fallback>
                <p:oleObj name="Equation" r:id="rId7" imgW="939600" imgH="228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76450"/>
                        <a:ext cx="1879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1" name="Object 15"/>
          <p:cNvGraphicFramePr>
            <a:graphicFrameLocks noChangeAspect="1"/>
          </p:cNvGraphicFramePr>
          <p:nvPr/>
        </p:nvGraphicFramePr>
        <p:xfrm>
          <a:off x="4267200" y="2114550"/>
          <a:ext cx="18002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4" name="Equation" r:id="rId9" imgW="799920" imgH="203040" progId="Equation.DSMT4">
                  <p:embed/>
                </p:oleObj>
              </mc:Choice>
              <mc:Fallback>
                <p:oleObj name="Equation" r:id="rId9" imgW="799920" imgH="2030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114550"/>
                        <a:ext cx="18002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3" name="Object 17"/>
          <p:cNvGraphicFramePr>
            <a:graphicFrameLocks noChangeAspect="1"/>
          </p:cNvGraphicFramePr>
          <p:nvPr/>
        </p:nvGraphicFramePr>
        <p:xfrm>
          <a:off x="3657600" y="2495550"/>
          <a:ext cx="52160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5" name="Equation" r:id="rId11" imgW="291960" imgH="177480" progId="Equation.DSMT4">
                  <p:embed/>
                </p:oleObj>
              </mc:Choice>
              <mc:Fallback>
                <p:oleObj name="Equation" r:id="rId11" imgW="291960" imgH="1774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495550"/>
                        <a:ext cx="521607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2" name="Object 16"/>
          <p:cNvGraphicFramePr>
            <a:graphicFrameLocks noChangeAspect="1"/>
          </p:cNvGraphicFramePr>
          <p:nvPr/>
        </p:nvGraphicFramePr>
        <p:xfrm>
          <a:off x="2362200" y="3028950"/>
          <a:ext cx="2933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6" name="Equation" r:id="rId13" imgW="977760" imgH="203040" progId="Equation.DSMT4">
                  <p:embed/>
                </p:oleObj>
              </mc:Choice>
              <mc:Fallback>
                <p:oleObj name="Equation" r:id="rId13" imgW="977760" imgH="2030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028950"/>
                        <a:ext cx="29337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14" name="Object 18"/>
          <p:cNvGraphicFramePr>
            <a:graphicFrameLocks noChangeAspect="1"/>
          </p:cNvGraphicFramePr>
          <p:nvPr/>
        </p:nvGraphicFramePr>
        <p:xfrm>
          <a:off x="3581400" y="3714750"/>
          <a:ext cx="52160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7" name="Equation" r:id="rId15" imgW="291960" imgH="177480" progId="Equation.DSMT4">
                  <p:embed/>
                </p:oleObj>
              </mc:Choice>
              <mc:Fallback>
                <p:oleObj name="Equation" r:id="rId15" imgW="291960" imgH="1774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714750"/>
                        <a:ext cx="521607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urved Up Arrow 16"/>
          <p:cNvSpPr/>
          <p:nvPr/>
        </p:nvSpPr>
        <p:spPr>
          <a:xfrm>
            <a:off x="2895600" y="3562350"/>
            <a:ext cx="1905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57715" name="Object 19"/>
          <p:cNvGraphicFramePr>
            <a:graphicFrameLocks noChangeAspect="1"/>
          </p:cNvGraphicFramePr>
          <p:nvPr/>
        </p:nvGraphicFramePr>
        <p:xfrm>
          <a:off x="2514600" y="4171950"/>
          <a:ext cx="2743200" cy="4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8" name="Equation" r:id="rId17" imgW="1231560" imgH="203040" progId="Equation.DSMT4">
                  <p:embed/>
                </p:oleObj>
              </mc:Choice>
              <mc:Fallback>
                <p:oleObj name="Equation" r:id="rId17" imgW="1231560" imgH="2030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171950"/>
                        <a:ext cx="2743200" cy="4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7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 animBg="1"/>
      <p:bldP spid="19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2114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876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4019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</a:t>
            </a:r>
          </a:p>
        </p:txBody>
      </p:sp>
      <p:graphicFrame>
        <p:nvGraphicFramePr>
          <p:cNvPr id="158729" name="Object 9"/>
          <p:cNvGraphicFramePr>
            <a:graphicFrameLocks noChangeAspect="1"/>
          </p:cNvGraphicFramePr>
          <p:nvPr/>
        </p:nvGraphicFramePr>
        <p:xfrm>
          <a:off x="381000" y="1352550"/>
          <a:ext cx="297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57" name="Equation" r:id="rId5" imgW="990360" imgH="203040" progId="Equation.DSMT4">
                  <p:embed/>
                </p:oleObj>
              </mc:Choice>
              <mc:Fallback>
                <p:oleObj name="Equation" r:id="rId5" imgW="99036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352550"/>
                        <a:ext cx="2971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0" name="Object 10"/>
          <p:cNvGraphicFramePr>
            <a:graphicFrameLocks noChangeAspect="1"/>
          </p:cNvGraphicFramePr>
          <p:nvPr/>
        </p:nvGraphicFramePr>
        <p:xfrm>
          <a:off x="1524000" y="2038350"/>
          <a:ext cx="200871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58" name="Equation" r:id="rId7" imgW="927000" imgH="228600" progId="Equation.DSMT4">
                  <p:embed/>
                </p:oleObj>
              </mc:Choice>
              <mc:Fallback>
                <p:oleObj name="Equation" r:id="rId7" imgW="92700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38350"/>
                        <a:ext cx="2008717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1" name="Object 11"/>
          <p:cNvGraphicFramePr>
            <a:graphicFrameLocks noChangeAspect="1"/>
          </p:cNvGraphicFramePr>
          <p:nvPr/>
        </p:nvGraphicFramePr>
        <p:xfrm>
          <a:off x="4425950" y="2114550"/>
          <a:ext cx="1943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59" name="Equation" r:id="rId9" imgW="863280" imgH="203040" progId="Equation.DSMT4">
                  <p:embed/>
                </p:oleObj>
              </mc:Choice>
              <mc:Fallback>
                <p:oleObj name="Equation" r:id="rId9" imgW="8632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2114550"/>
                        <a:ext cx="19431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2" name="Object 12"/>
          <p:cNvGraphicFramePr>
            <a:graphicFrameLocks noChangeAspect="1"/>
          </p:cNvGraphicFramePr>
          <p:nvPr/>
        </p:nvGraphicFramePr>
        <p:xfrm>
          <a:off x="2209800" y="3105150"/>
          <a:ext cx="293370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60" name="Equation" r:id="rId11" imgW="977760" imgH="203040" progId="Equation.DSMT4">
                  <p:embed/>
                </p:oleObj>
              </mc:Choice>
              <mc:Fallback>
                <p:oleObj name="Equation" r:id="rId11" imgW="97776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105150"/>
                        <a:ext cx="2933701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urved Up Arrow 16"/>
          <p:cNvSpPr/>
          <p:nvPr/>
        </p:nvSpPr>
        <p:spPr>
          <a:xfrm>
            <a:off x="2819400" y="3638550"/>
            <a:ext cx="1905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>
            <a:off x="3352800" y="3028950"/>
            <a:ext cx="762000" cy="152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58733" name="Object 13"/>
          <p:cNvGraphicFramePr>
            <a:graphicFrameLocks noChangeAspect="1"/>
          </p:cNvGraphicFramePr>
          <p:nvPr/>
        </p:nvGraphicFramePr>
        <p:xfrm>
          <a:off x="3429000" y="2571750"/>
          <a:ext cx="618671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61" name="Equation" r:id="rId13" imgW="279360" imgH="177480" progId="Equation.DSMT4">
                  <p:embed/>
                </p:oleObj>
              </mc:Choice>
              <mc:Fallback>
                <p:oleObj name="Equation" r:id="rId13" imgW="279360" imgH="17748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71750"/>
                        <a:ext cx="618671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4" name="Object 14"/>
          <p:cNvGraphicFramePr>
            <a:graphicFrameLocks noChangeAspect="1"/>
          </p:cNvGraphicFramePr>
          <p:nvPr/>
        </p:nvGraphicFramePr>
        <p:xfrm>
          <a:off x="3352800" y="3790950"/>
          <a:ext cx="619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62" name="Equation" r:id="rId15" imgW="279360" imgH="177480" progId="Equation.DSMT4">
                  <p:embed/>
                </p:oleObj>
              </mc:Choice>
              <mc:Fallback>
                <p:oleObj name="Equation" r:id="rId15" imgW="279360" imgH="17748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790950"/>
                        <a:ext cx="619125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8735" name="Object 15"/>
          <p:cNvGraphicFramePr>
            <a:graphicFrameLocks noChangeAspect="1"/>
          </p:cNvGraphicFramePr>
          <p:nvPr/>
        </p:nvGraphicFramePr>
        <p:xfrm>
          <a:off x="2133600" y="4171950"/>
          <a:ext cx="2743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63" name="Equation" r:id="rId16" imgW="1218960" imgH="203040" progId="Equation.DSMT4">
                  <p:embed/>
                </p:oleObj>
              </mc:Choice>
              <mc:Fallback>
                <p:oleObj name="Equation" r:id="rId16" imgW="1218960" imgH="203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171950"/>
                        <a:ext cx="2743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17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ax^2+bx+c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ax²+bx+c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2114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2876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40195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</a:t>
            </a:r>
          </a:p>
        </p:txBody>
      </p:sp>
      <p:graphicFrame>
        <p:nvGraphicFramePr>
          <p:cNvPr id="159753" name="Object 9"/>
          <p:cNvGraphicFramePr>
            <a:graphicFrameLocks noChangeAspect="1"/>
          </p:cNvGraphicFramePr>
          <p:nvPr/>
        </p:nvGraphicFramePr>
        <p:xfrm>
          <a:off x="304800" y="1276350"/>
          <a:ext cx="29860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1" name="Equation" r:id="rId5" imgW="1054080" imgH="228600" progId="Equation.DSMT4">
                  <p:embed/>
                </p:oleObj>
              </mc:Choice>
              <mc:Fallback>
                <p:oleObj name="Equation" r:id="rId5" imgW="1054080" imgH="2286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76350"/>
                        <a:ext cx="298608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4" name="Object 10"/>
          <p:cNvGraphicFramePr>
            <a:graphicFrameLocks noChangeAspect="1"/>
          </p:cNvGraphicFramePr>
          <p:nvPr/>
        </p:nvGraphicFramePr>
        <p:xfrm>
          <a:off x="1524000" y="2063750"/>
          <a:ext cx="1930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2" name="Equation" r:id="rId7" imgW="965160" imgH="228600" progId="Equation.DSMT4">
                  <p:embed/>
                </p:oleObj>
              </mc:Choice>
              <mc:Fallback>
                <p:oleObj name="Equation" r:id="rId7" imgW="96516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63750"/>
                        <a:ext cx="1930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5" name="Object 11"/>
          <p:cNvGraphicFramePr>
            <a:graphicFrameLocks noChangeAspect="1"/>
          </p:cNvGraphicFramePr>
          <p:nvPr/>
        </p:nvGraphicFramePr>
        <p:xfrm>
          <a:off x="4829175" y="2114550"/>
          <a:ext cx="1571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3" name="Equation" r:id="rId9" imgW="698400" imgH="203040" progId="Equation.DSMT4">
                  <p:embed/>
                </p:oleObj>
              </mc:Choice>
              <mc:Fallback>
                <p:oleObj name="Equation" r:id="rId9" imgW="69840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175" y="2114550"/>
                        <a:ext cx="15716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6" name="Object 12"/>
          <p:cNvGraphicFramePr>
            <a:graphicFrameLocks noChangeAspect="1"/>
          </p:cNvGraphicFramePr>
          <p:nvPr/>
        </p:nvGraphicFramePr>
        <p:xfrm>
          <a:off x="2133600" y="2952750"/>
          <a:ext cx="3276600" cy="663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4" name="Equation" r:id="rId11" imgW="1002960" imgH="203040" progId="Equation.DSMT4">
                  <p:embed/>
                </p:oleObj>
              </mc:Choice>
              <mc:Fallback>
                <p:oleObj name="Equation" r:id="rId11" imgW="100296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952750"/>
                        <a:ext cx="3276600" cy="66361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urved Down Arrow 15"/>
          <p:cNvSpPr/>
          <p:nvPr/>
        </p:nvSpPr>
        <p:spPr>
          <a:xfrm>
            <a:off x="3505200" y="2876550"/>
            <a:ext cx="762000" cy="152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2819400" y="3562350"/>
            <a:ext cx="1905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59757" name="Object 13"/>
          <p:cNvGraphicFramePr>
            <a:graphicFrameLocks noChangeAspect="1"/>
          </p:cNvGraphicFramePr>
          <p:nvPr/>
        </p:nvGraphicFramePr>
        <p:xfrm>
          <a:off x="3581400" y="2419350"/>
          <a:ext cx="558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5" name="Equation" r:id="rId13" imgW="279360" imgH="203040" progId="Equation.DSMT4">
                  <p:embed/>
                </p:oleObj>
              </mc:Choice>
              <mc:Fallback>
                <p:oleObj name="Equation" r:id="rId13" imgW="27936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419350"/>
                        <a:ext cx="558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8" name="Object 14"/>
          <p:cNvGraphicFramePr>
            <a:graphicFrameLocks noChangeAspect="1"/>
          </p:cNvGraphicFramePr>
          <p:nvPr/>
        </p:nvGraphicFramePr>
        <p:xfrm>
          <a:off x="3505200" y="3714750"/>
          <a:ext cx="584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6" name="Equation" r:id="rId15" imgW="291960" imgH="203040" progId="Equation.DSMT4">
                  <p:embed/>
                </p:oleObj>
              </mc:Choice>
              <mc:Fallback>
                <p:oleObj name="Equation" r:id="rId15" imgW="291960" imgH="2030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714750"/>
                        <a:ext cx="584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9" name="Object 15"/>
          <p:cNvGraphicFramePr>
            <a:graphicFrameLocks noChangeAspect="1"/>
          </p:cNvGraphicFramePr>
          <p:nvPr/>
        </p:nvGraphicFramePr>
        <p:xfrm>
          <a:off x="2667000" y="4095750"/>
          <a:ext cx="2286000" cy="44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87" name="Equation" r:id="rId17" imgW="1041120" imgH="203040" progId="Equation.DSMT4">
                  <p:embed/>
                </p:oleObj>
              </mc:Choice>
              <mc:Fallback>
                <p:oleObj name="Equation" r:id="rId17" imgW="1041120" imgH="203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095750"/>
                        <a:ext cx="2286000" cy="44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413</Words>
  <Application>Microsoft Office PowerPoint</Application>
  <PresentationFormat>On-screen Show (16:9)</PresentationFormat>
  <Paragraphs>59</Paragraphs>
  <Slides>10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Symbol</vt:lpstr>
      <vt:lpstr>Office Theme</vt:lpstr>
      <vt:lpstr>Equation</vt:lpstr>
      <vt:lpstr>Factoring ax²+bx + c</vt:lpstr>
      <vt:lpstr>Factoring ax²+bx+c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186</cp:revision>
  <dcterms:created xsi:type="dcterms:W3CDTF">2016-12-20T05:05:08Z</dcterms:created>
  <dcterms:modified xsi:type="dcterms:W3CDTF">2017-04-01T22:46:15Z</dcterms:modified>
</cp:coreProperties>
</file>